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1B1B"/>
    <a:srgbClr val="9820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08CC1-3E3D-E352-3AC0-EC6AF461A9C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D79EFBD-94B8-AD11-0BAF-2A4604DC83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A6E7E8C-7DC4-226D-27CE-C9B573356CF9}"/>
              </a:ext>
            </a:extLst>
          </p:cNvPr>
          <p:cNvSpPr>
            <a:spLocks noGrp="1"/>
          </p:cNvSpPr>
          <p:nvPr>
            <p:ph type="dt" sz="half" idx="10"/>
          </p:nvPr>
        </p:nvSpPr>
        <p:spPr/>
        <p:txBody>
          <a:bodyPr/>
          <a:lstStyle/>
          <a:p>
            <a:fld id="{C13B58F8-DAA5-497F-9ABB-34A781430963}" type="datetimeFigureOut">
              <a:rPr lang="en-US" smtClean="0"/>
              <a:t>7/19/2023</a:t>
            </a:fld>
            <a:endParaRPr lang="en-US"/>
          </a:p>
        </p:txBody>
      </p:sp>
      <p:sp>
        <p:nvSpPr>
          <p:cNvPr id="5" name="Footer Placeholder 4">
            <a:extLst>
              <a:ext uri="{FF2B5EF4-FFF2-40B4-BE49-F238E27FC236}">
                <a16:creationId xmlns:a16="http://schemas.microsoft.com/office/drawing/2014/main" id="{A96D11DD-3EEE-6117-08AD-AA6295A64B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2766D2-0A31-84B2-DAF4-9D4EA06BB71B}"/>
              </a:ext>
            </a:extLst>
          </p:cNvPr>
          <p:cNvSpPr>
            <a:spLocks noGrp="1"/>
          </p:cNvSpPr>
          <p:nvPr>
            <p:ph type="sldNum" sz="quarter" idx="12"/>
          </p:nvPr>
        </p:nvSpPr>
        <p:spPr/>
        <p:txBody>
          <a:bodyPr/>
          <a:lstStyle/>
          <a:p>
            <a:fld id="{BA21DEFD-FF70-480C-9693-560E51A8626E}" type="slidenum">
              <a:rPr lang="en-US" smtClean="0"/>
              <a:t>‹#›</a:t>
            </a:fld>
            <a:endParaRPr lang="en-US"/>
          </a:p>
        </p:txBody>
      </p:sp>
    </p:spTree>
    <p:extLst>
      <p:ext uri="{BB962C8B-B14F-4D97-AF65-F5344CB8AC3E}">
        <p14:creationId xmlns:p14="http://schemas.microsoft.com/office/powerpoint/2010/main" val="2773841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82368-FDA3-B4AA-3D90-EBD51E4BEBF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79C73B0-6BD0-BEBE-CE7F-458C9FA0F1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C746E5-3337-8A6C-D78A-CAC3A6926ECA}"/>
              </a:ext>
            </a:extLst>
          </p:cNvPr>
          <p:cNvSpPr>
            <a:spLocks noGrp="1"/>
          </p:cNvSpPr>
          <p:nvPr>
            <p:ph type="dt" sz="half" idx="10"/>
          </p:nvPr>
        </p:nvSpPr>
        <p:spPr/>
        <p:txBody>
          <a:bodyPr/>
          <a:lstStyle/>
          <a:p>
            <a:fld id="{C13B58F8-DAA5-497F-9ABB-34A781430963}" type="datetimeFigureOut">
              <a:rPr lang="en-US" smtClean="0"/>
              <a:t>7/19/2023</a:t>
            </a:fld>
            <a:endParaRPr lang="en-US"/>
          </a:p>
        </p:txBody>
      </p:sp>
      <p:sp>
        <p:nvSpPr>
          <p:cNvPr id="5" name="Footer Placeholder 4">
            <a:extLst>
              <a:ext uri="{FF2B5EF4-FFF2-40B4-BE49-F238E27FC236}">
                <a16:creationId xmlns:a16="http://schemas.microsoft.com/office/drawing/2014/main" id="{074779A2-99C9-493E-2137-B81EBAC750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2EF533-FBC9-F730-AE14-31B1788FBB1D}"/>
              </a:ext>
            </a:extLst>
          </p:cNvPr>
          <p:cNvSpPr>
            <a:spLocks noGrp="1"/>
          </p:cNvSpPr>
          <p:nvPr>
            <p:ph type="sldNum" sz="quarter" idx="12"/>
          </p:nvPr>
        </p:nvSpPr>
        <p:spPr/>
        <p:txBody>
          <a:bodyPr/>
          <a:lstStyle/>
          <a:p>
            <a:fld id="{BA21DEFD-FF70-480C-9693-560E51A8626E}" type="slidenum">
              <a:rPr lang="en-US" smtClean="0"/>
              <a:t>‹#›</a:t>
            </a:fld>
            <a:endParaRPr lang="en-US"/>
          </a:p>
        </p:txBody>
      </p:sp>
    </p:spTree>
    <p:extLst>
      <p:ext uri="{BB962C8B-B14F-4D97-AF65-F5344CB8AC3E}">
        <p14:creationId xmlns:p14="http://schemas.microsoft.com/office/powerpoint/2010/main" val="518526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85E504-5143-43B8-DD9D-8008788185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0000DD-364A-3E19-357C-142C02533D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271DC3-D52B-1F84-CB24-802E4B2558F0}"/>
              </a:ext>
            </a:extLst>
          </p:cNvPr>
          <p:cNvSpPr>
            <a:spLocks noGrp="1"/>
          </p:cNvSpPr>
          <p:nvPr>
            <p:ph type="dt" sz="half" idx="10"/>
          </p:nvPr>
        </p:nvSpPr>
        <p:spPr/>
        <p:txBody>
          <a:bodyPr/>
          <a:lstStyle/>
          <a:p>
            <a:fld id="{C13B58F8-DAA5-497F-9ABB-34A781430963}" type="datetimeFigureOut">
              <a:rPr lang="en-US" smtClean="0"/>
              <a:t>7/19/2023</a:t>
            </a:fld>
            <a:endParaRPr lang="en-US"/>
          </a:p>
        </p:txBody>
      </p:sp>
      <p:sp>
        <p:nvSpPr>
          <p:cNvPr id="5" name="Footer Placeholder 4">
            <a:extLst>
              <a:ext uri="{FF2B5EF4-FFF2-40B4-BE49-F238E27FC236}">
                <a16:creationId xmlns:a16="http://schemas.microsoft.com/office/drawing/2014/main" id="{5BA02947-73F1-AB75-9267-318472C123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BFDC9C-01FC-7FD8-8266-DF5FBEEE4EB7}"/>
              </a:ext>
            </a:extLst>
          </p:cNvPr>
          <p:cNvSpPr>
            <a:spLocks noGrp="1"/>
          </p:cNvSpPr>
          <p:nvPr>
            <p:ph type="sldNum" sz="quarter" idx="12"/>
          </p:nvPr>
        </p:nvSpPr>
        <p:spPr/>
        <p:txBody>
          <a:bodyPr/>
          <a:lstStyle/>
          <a:p>
            <a:fld id="{BA21DEFD-FF70-480C-9693-560E51A8626E}" type="slidenum">
              <a:rPr lang="en-US" smtClean="0"/>
              <a:t>‹#›</a:t>
            </a:fld>
            <a:endParaRPr lang="en-US"/>
          </a:p>
        </p:txBody>
      </p:sp>
    </p:spTree>
    <p:extLst>
      <p:ext uri="{BB962C8B-B14F-4D97-AF65-F5344CB8AC3E}">
        <p14:creationId xmlns:p14="http://schemas.microsoft.com/office/powerpoint/2010/main" val="3525375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3591A-2457-1C3F-481B-01B6C31FBAE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A6FCD1-5E70-8AB4-0658-487AA4E683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FD5AA5-ECBA-6257-57EE-E38BBCABCCCA}"/>
              </a:ext>
            </a:extLst>
          </p:cNvPr>
          <p:cNvSpPr>
            <a:spLocks noGrp="1"/>
          </p:cNvSpPr>
          <p:nvPr>
            <p:ph type="dt" sz="half" idx="10"/>
          </p:nvPr>
        </p:nvSpPr>
        <p:spPr/>
        <p:txBody>
          <a:bodyPr/>
          <a:lstStyle/>
          <a:p>
            <a:fld id="{C13B58F8-DAA5-497F-9ABB-34A781430963}" type="datetimeFigureOut">
              <a:rPr lang="en-US" smtClean="0"/>
              <a:t>7/19/2023</a:t>
            </a:fld>
            <a:endParaRPr lang="en-US"/>
          </a:p>
        </p:txBody>
      </p:sp>
      <p:sp>
        <p:nvSpPr>
          <p:cNvPr id="5" name="Footer Placeholder 4">
            <a:extLst>
              <a:ext uri="{FF2B5EF4-FFF2-40B4-BE49-F238E27FC236}">
                <a16:creationId xmlns:a16="http://schemas.microsoft.com/office/drawing/2014/main" id="{96063D19-C404-B29E-0441-9359787576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3CAA1C-5EBC-FDF3-3503-A2D50DE1928E}"/>
              </a:ext>
            </a:extLst>
          </p:cNvPr>
          <p:cNvSpPr>
            <a:spLocks noGrp="1"/>
          </p:cNvSpPr>
          <p:nvPr>
            <p:ph type="sldNum" sz="quarter" idx="12"/>
          </p:nvPr>
        </p:nvSpPr>
        <p:spPr/>
        <p:txBody>
          <a:bodyPr/>
          <a:lstStyle/>
          <a:p>
            <a:fld id="{BA21DEFD-FF70-480C-9693-560E51A8626E}" type="slidenum">
              <a:rPr lang="en-US" smtClean="0"/>
              <a:t>‹#›</a:t>
            </a:fld>
            <a:endParaRPr lang="en-US"/>
          </a:p>
        </p:txBody>
      </p:sp>
    </p:spTree>
    <p:extLst>
      <p:ext uri="{BB962C8B-B14F-4D97-AF65-F5344CB8AC3E}">
        <p14:creationId xmlns:p14="http://schemas.microsoft.com/office/powerpoint/2010/main" val="38557411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18E25-AC89-243E-337E-B0753CF2E0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237241-F2A7-D5AA-C5F3-B98E367F9B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08CDAB-A916-A965-D5D8-05904AC503EA}"/>
              </a:ext>
            </a:extLst>
          </p:cNvPr>
          <p:cNvSpPr>
            <a:spLocks noGrp="1"/>
          </p:cNvSpPr>
          <p:nvPr>
            <p:ph type="dt" sz="half" idx="10"/>
          </p:nvPr>
        </p:nvSpPr>
        <p:spPr/>
        <p:txBody>
          <a:bodyPr/>
          <a:lstStyle/>
          <a:p>
            <a:fld id="{C13B58F8-DAA5-497F-9ABB-34A781430963}" type="datetimeFigureOut">
              <a:rPr lang="en-US" smtClean="0"/>
              <a:t>7/19/2023</a:t>
            </a:fld>
            <a:endParaRPr lang="en-US"/>
          </a:p>
        </p:txBody>
      </p:sp>
      <p:sp>
        <p:nvSpPr>
          <p:cNvPr id="5" name="Footer Placeholder 4">
            <a:extLst>
              <a:ext uri="{FF2B5EF4-FFF2-40B4-BE49-F238E27FC236}">
                <a16:creationId xmlns:a16="http://schemas.microsoft.com/office/drawing/2014/main" id="{959DCC4D-8F48-891A-8EA0-771A190A1C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937D33-7596-7487-0180-F0F3FD439B26}"/>
              </a:ext>
            </a:extLst>
          </p:cNvPr>
          <p:cNvSpPr>
            <a:spLocks noGrp="1"/>
          </p:cNvSpPr>
          <p:nvPr>
            <p:ph type="sldNum" sz="quarter" idx="12"/>
          </p:nvPr>
        </p:nvSpPr>
        <p:spPr/>
        <p:txBody>
          <a:bodyPr/>
          <a:lstStyle/>
          <a:p>
            <a:fld id="{BA21DEFD-FF70-480C-9693-560E51A8626E}" type="slidenum">
              <a:rPr lang="en-US" smtClean="0"/>
              <a:t>‹#›</a:t>
            </a:fld>
            <a:endParaRPr lang="en-US"/>
          </a:p>
        </p:txBody>
      </p:sp>
    </p:spTree>
    <p:extLst>
      <p:ext uri="{BB962C8B-B14F-4D97-AF65-F5344CB8AC3E}">
        <p14:creationId xmlns:p14="http://schemas.microsoft.com/office/powerpoint/2010/main" val="2957711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60E6F-893A-162D-E02A-B42DBEC6AD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CDDE05-ED45-7DD5-9B90-B9A24D89B4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D36EBF-3341-2333-6FC7-11B89B9EE3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45A9030-868F-CD78-F7CA-98DFF55246A9}"/>
              </a:ext>
            </a:extLst>
          </p:cNvPr>
          <p:cNvSpPr>
            <a:spLocks noGrp="1"/>
          </p:cNvSpPr>
          <p:nvPr>
            <p:ph type="dt" sz="half" idx="10"/>
          </p:nvPr>
        </p:nvSpPr>
        <p:spPr/>
        <p:txBody>
          <a:bodyPr/>
          <a:lstStyle/>
          <a:p>
            <a:fld id="{C13B58F8-DAA5-497F-9ABB-34A781430963}" type="datetimeFigureOut">
              <a:rPr lang="en-US" smtClean="0"/>
              <a:t>7/19/2023</a:t>
            </a:fld>
            <a:endParaRPr lang="en-US"/>
          </a:p>
        </p:txBody>
      </p:sp>
      <p:sp>
        <p:nvSpPr>
          <p:cNvPr id="6" name="Footer Placeholder 5">
            <a:extLst>
              <a:ext uri="{FF2B5EF4-FFF2-40B4-BE49-F238E27FC236}">
                <a16:creationId xmlns:a16="http://schemas.microsoft.com/office/drawing/2014/main" id="{C35A377A-C1FB-6F88-69E2-7C7BD2D05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01E6E7-1614-48FB-F23D-CC46B05DAD41}"/>
              </a:ext>
            </a:extLst>
          </p:cNvPr>
          <p:cNvSpPr>
            <a:spLocks noGrp="1"/>
          </p:cNvSpPr>
          <p:nvPr>
            <p:ph type="sldNum" sz="quarter" idx="12"/>
          </p:nvPr>
        </p:nvSpPr>
        <p:spPr/>
        <p:txBody>
          <a:bodyPr/>
          <a:lstStyle/>
          <a:p>
            <a:fld id="{BA21DEFD-FF70-480C-9693-560E51A8626E}" type="slidenum">
              <a:rPr lang="en-US" smtClean="0"/>
              <a:t>‹#›</a:t>
            </a:fld>
            <a:endParaRPr lang="en-US"/>
          </a:p>
        </p:txBody>
      </p:sp>
    </p:spTree>
    <p:extLst>
      <p:ext uri="{BB962C8B-B14F-4D97-AF65-F5344CB8AC3E}">
        <p14:creationId xmlns:p14="http://schemas.microsoft.com/office/powerpoint/2010/main" val="1857934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39EA3-6477-1BD7-4755-B03E51D8E7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CEAB77-5AA1-1CA1-F712-6F3AFA9440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F659191-337D-DAC2-2510-6188E6832BA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77303D9-4411-849C-3EE7-B48C050C02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36A800-BA70-1D96-A0B3-332BA5E2CC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FCF33A-8828-7A0A-D86E-4ED0C4D91308}"/>
              </a:ext>
            </a:extLst>
          </p:cNvPr>
          <p:cNvSpPr>
            <a:spLocks noGrp="1"/>
          </p:cNvSpPr>
          <p:nvPr>
            <p:ph type="dt" sz="half" idx="10"/>
          </p:nvPr>
        </p:nvSpPr>
        <p:spPr/>
        <p:txBody>
          <a:bodyPr/>
          <a:lstStyle/>
          <a:p>
            <a:fld id="{C13B58F8-DAA5-497F-9ABB-34A781430963}" type="datetimeFigureOut">
              <a:rPr lang="en-US" smtClean="0"/>
              <a:t>7/19/2023</a:t>
            </a:fld>
            <a:endParaRPr lang="en-US"/>
          </a:p>
        </p:txBody>
      </p:sp>
      <p:sp>
        <p:nvSpPr>
          <p:cNvPr id="8" name="Footer Placeholder 7">
            <a:extLst>
              <a:ext uri="{FF2B5EF4-FFF2-40B4-BE49-F238E27FC236}">
                <a16:creationId xmlns:a16="http://schemas.microsoft.com/office/drawing/2014/main" id="{11151BD2-BFC0-4C00-F02B-D4981EBB396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F5070D-523B-8ACB-3A35-BD1A709948E1}"/>
              </a:ext>
            </a:extLst>
          </p:cNvPr>
          <p:cNvSpPr>
            <a:spLocks noGrp="1"/>
          </p:cNvSpPr>
          <p:nvPr>
            <p:ph type="sldNum" sz="quarter" idx="12"/>
          </p:nvPr>
        </p:nvSpPr>
        <p:spPr/>
        <p:txBody>
          <a:bodyPr/>
          <a:lstStyle/>
          <a:p>
            <a:fld id="{BA21DEFD-FF70-480C-9693-560E51A8626E}" type="slidenum">
              <a:rPr lang="en-US" smtClean="0"/>
              <a:t>‹#›</a:t>
            </a:fld>
            <a:endParaRPr lang="en-US"/>
          </a:p>
        </p:txBody>
      </p:sp>
    </p:spTree>
    <p:extLst>
      <p:ext uri="{BB962C8B-B14F-4D97-AF65-F5344CB8AC3E}">
        <p14:creationId xmlns:p14="http://schemas.microsoft.com/office/powerpoint/2010/main" val="1884257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D2C12-4EA3-646D-0E2E-2E69521B78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4FC7C1-0E11-455E-78D6-7F56D7DF195A}"/>
              </a:ext>
            </a:extLst>
          </p:cNvPr>
          <p:cNvSpPr>
            <a:spLocks noGrp="1"/>
          </p:cNvSpPr>
          <p:nvPr>
            <p:ph type="dt" sz="half" idx="10"/>
          </p:nvPr>
        </p:nvSpPr>
        <p:spPr/>
        <p:txBody>
          <a:bodyPr/>
          <a:lstStyle/>
          <a:p>
            <a:fld id="{C13B58F8-DAA5-497F-9ABB-34A781430963}" type="datetimeFigureOut">
              <a:rPr lang="en-US" smtClean="0"/>
              <a:t>7/19/2023</a:t>
            </a:fld>
            <a:endParaRPr lang="en-US"/>
          </a:p>
        </p:txBody>
      </p:sp>
      <p:sp>
        <p:nvSpPr>
          <p:cNvPr id="4" name="Footer Placeholder 3">
            <a:extLst>
              <a:ext uri="{FF2B5EF4-FFF2-40B4-BE49-F238E27FC236}">
                <a16:creationId xmlns:a16="http://schemas.microsoft.com/office/drawing/2014/main" id="{05F72F9C-BE09-BC6B-1C2D-C0926ABD185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024B71-E65D-2BE2-2992-30192420B558}"/>
              </a:ext>
            </a:extLst>
          </p:cNvPr>
          <p:cNvSpPr>
            <a:spLocks noGrp="1"/>
          </p:cNvSpPr>
          <p:nvPr>
            <p:ph type="sldNum" sz="quarter" idx="12"/>
          </p:nvPr>
        </p:nvSpPr>
        <p:spPr/>
        <p:txBody>
          <a:bodyPr/>
          <a:lstStyle/>
          <a:p>
            <a:fld id="{BA21DEFD-FF70-480C-9693-560E51A8626E}" type="slidenum">
              <a:rPr lang="en-US" smtClean="0"/>
              <a:t>‹#›</a:t>
            </a:fld>
            <a:endParaRPr lang="en-US"/>
          </a:p>
        </p:txBody>
      </p:sp>
    </p:spTree>
    <p:extLst>
      <p:ext uri="{BB962C8B-B14F-4D97-AF65-F5344CB8AC3E}">
        <p14:creationId xmlns:p14="http://schemas.microsoft.com/office/powerpoint/2010/main" val="39104413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1FF11D-7DE3-D99D-7FFC-F479201682B1}"/>
              </a:ext>
            </a:extLst>
          </p:cNvPr>
          <p:cNvSpPr>
            <a:spLocks noGrp="1"/>
          </p:cNvSpPr>
          <p:nvPr>
            <p:ph type="dt" sz="half" idx="10"/>
          </p:nvPr>
        </p:nvSpPr>
        <p:spPr/>
        <p:txBody>
          <a:bodyPr/>
          <a:lstStyle/>
          <a:p>
            <a:fld id="{C13B58F8-DAA5-497F-9ABB-34A781430963}" type="datetimeFigureOut">
              <a:rPr lang="en-US" smtClean="0"/>
              <a:t>7/19/2023</a:t>
            </a:fld>
            <a:endParaRPr lang="en-US"/>
          </a:p>
        </p:txBody>
      </p:sp>
      <p:sp>
        <p:nvSpPr>
          <p:cNvPr id="3" name="Footer Placeholder 2">
            <a:extLst>
              <a:ext uri="{FF2B5EF4-FFF2-40B4-BE49-F238E27FC236}">
                <a16:creationId xmlns:a16="http://schemas.microsoft.com/office/drawing/2014/main" id="{69233361-34BE-2896-3D33-3E8E0290B96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514EA0-51F4-58D2-A3EE-BCDAAFA4C554}"/>
              </a:ext>
            </a:extLst>
          </p:cNvPr>
          <p:cNvSpPr>
            <a:spLocks noGrp="1"/>
          </p:cNvSpPr>
          <p:nvPr>
            <p:ph type="sldNum" sz="quarter" idx="12"/>
          </p:nvPr>
        </p:nvSpPr>
        <p:spPr/>
        <p:txBody>
          <a:bodyPr/>
          <a:lstStyle/>
          <a:p>
            <a:fld id="{BA21DEFD-FF70-480C-9693-560E51A8626E}" type="slidenum">
              <a:rPr lang="en-US" smtClean="0"/>
              <a:t>‹#›</a:t>
            </a:fld>
            <a:endParaRPr lang="en-US"/>
          </a:p>
        </p:txBody>
      </p:sp>
    </p:spTree>
    <p:extLst>
      <p:ext uri="{BB962C8B-B14F-4D97-AF65-F5344CB8AC3E}">
        <p14:creationId xmlns:p14="http://schemas.microsoft.com/office/powerpoint/2010/main" val="22740168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0D1CE-35CD-5C9B-4A19-AAAA2D87EC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9E52360-56B0-6CA0-C55D-FEAD2D57D1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3DCA1A8-1FA1-65C8-2108-2B070C71B6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A32616-AE01-B950-BC72-F52245CE4293}"/>
              </a:ext>
            </a:extLst>
          </p:cNvPr>
          <p:cNvSpPr>
            <a:spLocks noGrp="1"/>
          </p:cNvSpPr>
          <p:nvPr>
            <p:ph type="dt" sz="half" idx="10"/>
          </p:nvPr>
        </p:nvSpPr>
        <p:spPr/>
        <p:txBody>
          <a:bodyPr/>
          <a:lstStyle/>
          <a:p>
            <a:fld id="{C13B58F8-DAA5-497F-9ABB-34A781430963}" type="datetimeFigureOut">
              <a:rPr lang="en-US" smtClean="0"/>
              <a:t>7/19/2023</a:t>
            </a:fld>
            <a:endParaRPr lang="en-US"/>
          </a:p>
        </p:txBody>
      </p:sp>
      <p:sp>
        <p:nvSpPr>
          <p:cNvPr id="6" name="Footer Placeholder 5">
            <a:extLst>
              <a:ext uri="{FF2B5EF4-FFF2-40B4-BE49-F238E27FC236}">
                <a16:creationId xmlns:a16="http://schemas.microsoft.com/office/drawing/2014/main" id="{62440F11-779C-A693-3E85-DDFBC533DD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25AE10-F3EC-7AF9-CE70-27959A543CFA}"/>
              </a:ext>
            </a:extLst>
          </p:cNvPr>
          <p:cNvSpPr>
            <a:spLocks noGrp="1"/>
          </p:cNvSpPr>
          <p:nvPr>
            <p:ph type="sldNum" sz="quarter" idx="12"/>
          </p:nvPr>
        </p:nvSpPr>
        <p:spPr/>
        <p:txBody>
          <a:bodyPr/>
          <a:lstStyle/>
          <a:p>
            <a:fld id="{BA21DEFD-FF70-480C-9693-560E51A8626E}" type="slidenum">
              <a:rPr lang="en-US" smtClean="0"/>
              <a:t>‹#›</a:t>
            </a:fld>
            <a:endParaRPr lang="en-US"/>
          </a:p>
        </p:txBody>
      </p:sp>
    </p:spTree>
    <p:extLst>
      <p:ext uri="{BB962C8B-B14F-4D97-AF65-F5344CB8AC3E}">
        <p14:creationId xmlns:p14="http://schemas.microsoft.com/office/powerpoint/2010/main" val="26184674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02B03-9392-4481-0DC6-9D7D379242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8D11285-1B9F-614D-E21E-8305D867FD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EBA69E5-F5AB-F81D-1D40-090A3820DB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48B3B3-467D-D4D3-FD00-AC0102B0ADE9}"/>
              </a:ext>
            </a:extLst>
          </p:cNvPr>
          <p:cNvSpPr>
            <a:spLocks noGrp="1"/>
          </p:cNvSpPr>
          <p:nvPr>
            <p:ph type="dt" sz="half" idx="10"/>
          </p:nvPr>
        </p:nvSpPr>
        <p:spPr/>
        <p:txBody>
          <a:bodyPr/>
          <a:lstStyle/>
          <a:p>
            <a:fld id="{C13B58F8-DAA5-497F-9ABB-34A781430963}" type="datetimeFigureOut">
              <a:rPr lang="en-US" smtClean="0"/>
              <a:t>7/19/2023</a:t>
            </a:fld>
            <a:endParaRPr lang="en-US"/>
          </a:p>
        </p:txBody>
      </p:sp>
      <p:sp>
        <p:nvSpPr>
          <p:cNvPr id="6" name="Footer Placeholder 5">
            <a:extLst>
              <a:ext uri="{FF2B5EF4-FFF2-40B4-BE49-F238E27FC236}">
                <a16:creationId xmlns:a16="http://schemas.microsoft.com/office/drawing/2014/main" id="{22F89FEF-06FE-9F6E-F6C6-A5C43A377B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6BB2CD-75A4-D28B-0586-71A3D41BAB8F}"/>
              </a:ext>
            </a:extLst>
          </p:cNvPr>
          <p:cNvSpPr>
            <a:spLocks noGrp="1"/>
          </p:cNvSpPr>
          <p:nvPr>
            <p:ph type="sldNum" sz="quarter" idx="12"/>
          </p:nvPr>
        </p:nvSpPr>
        <p:spPr/>
        <p:txBody>
          <a:bodyPr/>
          <a:lstStyle/>
          <a:p>
            <a:fld id="{BA21DEFD-FF70-480C-9693-560E51A8626E}" type="slidenum">
              <a:rPr lang="en-US" smtClean="0"/>
              <a:t>‹#›</a:t>
            </a:fld>
            <a:endParaRPr lang="en-US"/>
          </a:p>
        </p:txBody>
      </p:sp>
    </p:spTree>
    <p:extLst>
      <p:ext uri="{BB962C8B-B14F-4D97-AF65-F5344CB8AC3E}">
        <p14:creationId xmlns:p14="http://schemas.microsoft.com/office/powerpoint/2010/main" val="1620963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E80D2A-F5D4-FA3B-D789-AD01589632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AFFFD13-B92C-CC8B-493A-B462186A99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4F6458-2E02-75D7-E552-130034885D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3B58F8-DAA5-497F-9ABB-34A781430963}" type="datetimeFigureOut">
              <a:rPr lang="en-US" smtClean="0"/>
              <a:t>7/19/2023</a:t>
            </a:fld>
            <a:endParaRPr lang="en-US"/>
          </a:p>
        </p:txBody>
      </p:sp>
      <p:sp>
        <p:nvSpPr>
          <p:cNvPr id="5" name="Footer Placeholder 4">
            <a:extLst>
              <a:ext uri="{FF2B5EF4-FFF2-40B4-BE49-F238E27FC236}">
                <a16:creationId xmlns:a16="http://schemas.microsoft.com/office/drawing/2014/main" id="{D4AAE464-FEAA-5A0D-5752-D8402F22FE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57568DB-8078-1495-5953-A7CC02250F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21DEFD-FF70-480C-9693-560E51A8626E}" type="slidenum">
              <a:rPr lang="en-US" smtClean="0"/>
              <a:t>‹#›</a:t>
            </a:fld>
            <a:endParaRPr lang="en-US"/>
          </a:p>
        </p:txBody>
      </p:sp>
    </p:spTree>
    <p:extLst>
      <p:ext uri="{BB962C8B-B14F-4D97-AF65-F5344CB8AC3E}">
        <p14:creationId xmlns:p14="http://schemas.microsoft.com/office/powerpoint/2010/main" val="11873804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100+ Hiking Pictures | Download Free Images on Unsplash">
            <a:extLst>
              <a:ext uri="{FF2B5EF4-FFF2-40B4-BE49-F238E27FC236}">
                <a16:creationId xmlns:a16="http://schemas.microsoft.com/office/drawing/2014/main" id="{7DA5C84C-642C-2341-7017-5FEF03214CEF}"/>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5730"/>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0940935-4987-95FD-2DF9-B60C12B3B621}"/>
              </a:ext>
            </a:extLst>
          </p:cNvPr>
          <p:cNvSpPr>
            <a:spLocks noGrp="1"/>
          </p:cNvSpPr>
          <p:nvPr>
            <p:ph type="ctrTitle"/>
          </p:nvPr>
        </p:nvSpPr>
        <p:spPr>
          <a:xfrm>
            <a:off x="1524000" y="1122362"/>
            <a:ext cx="9144000" cy="2900518"/>
          </a:xfrm>
        </p:spPr>
        <p:txBody>
          <a:bodyPr>
            <a:normAutofit/>
          </a:bodyPr>
          <a:lstStyle/>
          <a:p>
            <a:r>
              <a:rPr lang="en-US" dirty="0">
                <a:solidFill>
                  <a:srgbClr val="FFFFFF"/>
                </a:solidFill>
              </a:rPr>
              <a:t>Outland Adventures</a:t>
            </a:r>
          </a:p>
        </p:txBody>
      </p:sp>
      <p:sp>
        <p:nvSpPr>
          <p:cNvPr id="3" name="Subtitle 2">
            <a:extLst>
              <a:ext uri="{FF2B5EF4-FFF2-40B4-BE49-F238E27FC236}">
                <a16:creationId xmlns:a16="http://schemas.microsoft.com/office/drawing/2014/main" id="{0E54AE40-FC61-C60F-E3C2-3FB7435E371C}"/>
              </a:ext>
            </a:extLst>
          </p:cNvPr>
          <p:cNvSpPr>
            <a:spLocks noGrp="1"/>
          </p:cNvSpPr>
          <p:nvPr>
            <p:ph type="subTitle" idx="1"/>
          </p:nvPr>
        </p:nvSpPr>
        <p:spPr>
          <a:xfrm>
            <a:off x="1524000" y="4159404"/>
            <a:ext cx="9144000" cy="1098395"/>
          </a:xfrm>
        </p:spPr>
        <p:txBody>
          <a:bodyPr>
            <a:normAutofit/>
          </a:bodyPr>
          <a:lstStyle/>
          <a:p>
            <a:r>
              <a:rPr lang="en-US" dirty="0">
                <a:solidFill>
                  <a:srgbClr val="FFFFFF"/>
                </a:solidFill>
              </a:rPr>
              <a:t>Case Study</a:t>
            </a:r>
          </a:p>
        </p:txBody>
      </p:sp>
    </p:spTree>
    <p:extLst>
      <p:ext uri="{BB962C8B-B14F-4D97-AF65-F5344CB8AC3E}">
        <p14:creationId xmlns:p14="http://schemas.microsoft.com/office/powerpoint/2010/main" val="7850290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6F3370-EDC0-0281-9EF8-DB10C3767F96}"/>
              </a:ext>
            </a:extLst>
          </p:cNvPr>
          <p:cNvSpPr>
            <a:spLocks noGrp="1"/>
          </p:cNvSpPr>
          <p:nvPr>
            <p:ph type="title"/>
          </p:nvPr>
        </p:nvSpPr>
        <p:spPr>
          <a:xfrm>
            <a:off x="80015" y="4962855"/>
            <a:ext cx="11913079" cy="706301"/>
          </a:xfrm>
        </p:spPr>
        <p:txBody>
          <a:bodyPr vert="horz" lIns="91440" tIns="45720" rIns="91440" bIns="45720" rtlCol="0" anchor="t">
            <a:noAutofit/>
          </a:bodyPr>
          <a:lstStyle/>
          <a:p>
            <a:r>
              <a:rPr lang="en-US" sz="3200" dirty="0">
                <a:solidFill>
                  <a:schemeClr val="accent5">
                    <a:lumMod val="50000"/>
                  </a:schemeClr>
                </a:solidFill>
                <a:cs typeface="Segoe UI Light"/>
              </a:rPr>
              <a:t>Juan Taylor </a:t>
            </a:r>
            <a:r>
              <a:rPr lang="en-US" sz="3200" dirty="0">
                <a:solidFill>
                  <a:schemeClr val="accent2">
                    <a:lumMod val="75000"/>
                  </a:schemeClr>
                </a:solidFill>
                <a:cs typeface="Segoe UI Light"/>
              </a:rPr>
              <a:t>Michelle Choe </a:t>
            </a:r>
            <a:r>
              <a:rPr lang="en-US" sz="3200" dirty="0">
                <a:solidFill>
                  <a:schemeClr val="accent5">
                    <a:lumMod val="50000"/>
                  </a:schemeClr>
                </a:solidFill>
                <a:cs typeface="Segoe UI Light"/>
              </a:rPr>
              <a:t>Chris Kaiser </a:t>
            </a:r>
            <a:r>
              <a:rPr lang="en-US" sz="3200" dirty="0">
                <a:solidFill>
                  <a:schemeClr val="accent2">
                    <a:lumMod val="75000"/>
                  </a:schemeClr>
                </a:solidFill>
                <a:cs typeface="Segoe UI Light"/>
              </a:rPr>
              <a:t>Estiven Hernandez </a:t>
            </a:r>
            <a:r>
              <a:rPr lang="en-US" sz="3200" dirty="0">
                <a:solidFill>
                  <a:schemeClr val="accent5">
                    <a:lumMod val="50000"/>
                  </a:schemeClr>
                </a:solidFill>
                <a:cs typeface="Segoe UI Light"/>
              </a:rPr>
              <a:t>Julia Gonzalez</a:t>
            </a:r>
            <a:endParaRPr lang="en-US" sz="3200" dirty="0">
              <a:solidFill>
                <a:schemeClr val="tx2"/>
              </a:solidFill>
            </a:endParaRPr>
          </a:p>
        </p:txBody>
      </p:sp>
      <p:pic>
        <p:nvPicPr>
          <p:cNvPr id="6" name="Picture 5">
            <a:extLst>
              <a:ext uri="{FF2B5EF4-FFF2-40B4-BE49-F238E27FC236}">
                <a16:creationId xmlns:a16="http://schemas.microsoft.com/office/drawing/2014/main" id="{9CB38216-255D-ECD1-5728-BFFC06A406BE}"/>
              </a:ext>
            </a:extLst>
          </p:cNvPr>
          <p:cNvPicPr>
            <a:picLocks noChangeAspect="1"/>
          </p:cNvPicPr>
          <p:nvPr/>
        </p:nvPicPr>
        <p:blipFill rotWithShape="1">
          <a:blip r:embed="rId2"/>
          <a:srcRect t="14795" b="33384"/>
          <a:stretch/>
        </p:blipFill>
        <p:spPr>
          <a:xfrm>
            <a:off x="-1" y="10"/>
            <a:ext cx="12192001" cy="4201449"/>
          </a:xfrm>
          <a:prstGeom prst="rect">
            <a:avLst/>
          </a:prstGeom>
        </p:spPr>
      </p:pic>
      <p:grpSp>
        <p:nvGrpSpPr>
          <p:cNvPr id="13" name="Group 12">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14" name="Freeform: Shape 13">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3" name="Text Placeholder 2">
            <a:extLst>
              <a:ext uri="{FF2B5EF4-FFF2-40B4-BE49-F238E27FC236}">
                <a16:creationId xmlns:a16="http://schemas.microsoft.com/office/drawing/2014/main" id="{4A5A61DC-9485-7537-EF13-F0AF0DB70448}"/>
              </a:ext>
            </a:extLst>
          </p:cNvPr>
          <p:cNvSpPr>
            <a:spLocks noGrp="1"/>
          </p:cNvSpPr>
          <p:nvPr>
            <p:ph type="body" idx="1"/>
          </p:nvPr>
        </p:nvSpPr>
        <p:spPr>
          <a:xfrm>
            <a:off x="743610" y="4339970"/>
            <a:ext cx="10585891" cy="484374"/>
          </a:xfrm>
        </p:spPr>
        <p:txBody>
          <a:bodyPr vert="horz" lIns="91440" tIns="45720" rIns="91440" bIns="45720" rtlCol="0" anchor="b">
            <a:noAutofit/>
          </a:bodyPr>
          <a:lstStyle/>
          <a:p>
            <a:pPr algn="ctr"/>
            <a:r>
              <a:rPr lang="en-US" sz="6000" dirty="0">
                <a:solidFill>
                  <a:schemeClr val="tx2"/>
                </a:solidFill>
              </a:rPr>
              <a:t>Team Members</a:t>
            </a:r>
          </a:p>
        </p:txBody>
      </p:sp>
    </p:spTree>
    <p:extLst>
      <p:ext uri="{BB962C8B-B14F-4D97-AF65-F5344CB8AC3E}">
        <p14:creationId xmlns:p14="http://schemas.microsoft.com/office/powerpoint/2010/main" val="3183430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C5B4F8-1C8D-E6AD-B42E-05A1341DAE2B}"/>
              </a:ext>
            </a:extLst>
          </p:cNvPr>
          <p:cNvSpPr>
            <a:spLocks noGrp="1"/>
          </p:cNvSpPr>
          <p:nvPr>
            <p:ph type="title"/>
          </p:nvPr>
        </p:nvSpPr>
        <p:spPr>
          <a:xfrm>
            <a:off x="838201" y="345810"/>
            <a:ext cx="5120561" cy="1325563"/>
          </a:xfrm>
        </p:spPr>
        <p:txBody>
          <a:bodyPr>
            <a:normAutofit/>
          </a:bodyPr>
          <a:lstStyle/>
          <a:p>
            <a:r>
              <a:rPr lang="en-US" dirty="0"/>
              <a:t>Case Study Summary</a:t>
            </a:r>
          </a:p>
        </p:txBody>
      </p:sp>
      <p:sp>
        <p:nvSpPr>
          <p:cNvPr id="3" name="Content Placeholder 2">
            <a:extLst>
              <a:ext uri="{FF2B5EF4-FFF2-40B4-BE49-F238E27FC236}">
                <a16:creationId xmlns:a16="http://schemas.microsoft.com/office/drawing/2014/main" id="{2612E67A-692D-0C71-66B0-7355C9F01CDF}"/>
              </a:ext>
            </a:extLst>
          </p:cNvPr>
          <p:cNvSpPr>
            <a:spLocks noGrp="1"/>
          </p:cNvSpPr>
          <p:nvPr>
            <p:ph idx="1"/>
          </p:nvPr>
        </p:nvSpPr>
        <p:spPr>
          <a:xfrm>
            <a:off x="693643" y="1575458"/>
            <a:ext cx="5253487" cy="4130271"/>
          </a:xfrm>
        </p:spPr>
        <p:txBody>
          <a:bodyPr>
            <a:normAutofit fontScale="77500" lnSpcReduction="20000"/>
          </a:bodyPr>
          <a:lstStyle/>
          <a:p>
            <a:pPr marL="0" indent="0">
              <a:buNone/>
            </a:pPr>
            <a:r>
              <a:rPr lang="en-US" sz="2800" dirty="0">
                <a:solidFill>
                  <a:schemeClr val="accent5">
                    <a:lumMod val="50000"/>
                  </a:schemeClr>
                </a:solidFill>
                <a:cs typeface="Arial"/>
              </a:rPr>
              <a:t>This case study features Blythe </a:t>
            </a:r>
            <a:r>
              <a:rPr lang="en-US" sz="2800" dirty="0" err="1">
                <a:solidFill>
                  <a:schemeClr val="accent5">
                    <a:lumMod val="50000"/>
                  </a:schemeClr>
                </a:solidFill>
                <a:cs typeface="Arial"/>
              </a:rPr>
              <a:t>Timmerson</a:t>
            </a:r>
            <a:r>
              <a:rPr lang="en-US" sz="2800" dirty="0">
                <a:solidFill>
                  <a:schemeClr val="accent5">
                    <a:lumMod val="50000"/>
                  </a:schemeClr>
                </a:solidFill>
                <a:cs typeface="Arial"/>
              </a:rPr>
              <a:t> and Jim Ford, who established Outland Adventures, an outdoor adventure business targeting hiking and camping enthusiasts. Initially a part-time venture, the success of their guided trips prompted them to quit their full-time jobs and focus entirely on Outland Adventures. Blythe </a:t>
            </a:r>
            <a:r>
              <a:rPr lang="en-US" sz="2800" dirty="0" err="1">
                <a:solidFill>
                  <a:schemeClr val="accent5">
                    <a:lumMod val="50000"/>
                  </a:schemeClr>
                </a:solidFill>
                <a:cs typeface="Arial"/>
              </a:rPr>
              <a:t>Timmerson</a:t>
            </a:r>
            <a:r>
              <a:rPr lang="en-US" sz="2800" dirty="0">
                <a:solidFill>
                  <a:schemeClr val="accent5">
                    <a:lumMod val="50000"/>
                  </a:schemeClr>
                </a:solidFill>
                <a:cs typeface="Arial"/>
              </a:rPr>
              <a:t> and Jim Ford hired guides to organize the trips. They also hired staff for marketing, equipment management, and website development. As the business expands, Blythe and Jim are now considering optimizing their operations. They have questions about the demand for equipment sales, the booking trends in different locations.​</a:t>
            </a:r>
            <a:endParaRPr lang="en-US" dirty="0"/>
          </a:p>
        </p:txBody>
      </p:sp>
      <p:sp>
        <p:nvSpPr>
          <p:cNvPr id="14" name="Oval 13">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5908E9E4-582F-91A1-6E8E-45E01362DDCA}"/>
              </a:ext>
            </a:extLst>
          </p:cNvPr>
          <p:cNvPicPr>
            <a:picLocks noChangeAspect="1"/>
          </p:cNvPicPr>
          <p:nvPr/>
        </p:nvPicPr>
        <p:blipFill rotWithShape="1">
          <a:blip r:embed="rId2"/>
          <a:srcRect l="8030" r="22626" b="-1"/>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16" name="Arc 15">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7" name="Picture 6">
            <a:extLst>
              <a:ext uri="{FF2B5EF4-FFF2-40B4-BE49-F238E27FC236}">
                <a16:creationId xmlns:a16="http://schemas.microsoft.com/office/drawing/2014/main" id="{4472304A-325D-BDCE-338D-C27D3694CF00}"/>
              </a:ext>
            </a:extLst>
          </p:cNvPr>
          <p:cNvPicPr>
            <a:picLocks noChangeAspect="1"/>
          </p:cNvPicPr>
          <p:nvPr/>
        </p:nvPicPr>
        <p:blipFill rotWithShape="1">
          <a:blip r:embed="rId3"/>
          <a:srcRect l="8714" r="13480" b="1"/>
          <a:stretch/>
        </p:blipFill>
        <p:spPr>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spTree>
    <p:extLst>
      <p:ext uri="{BB962C8B-B14F-4D97-AF65-F5344CB8AC3E}">
        <p14:creationId xmlns:p14="http://schemas.microsoft.com/office/powerpoint/2010/main" val="1140379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1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14AA92-046E-C470-39A4-B4064A59C595}"/>
              </a:ext>
            </a:extLst>
          </p:cNvPr>
          <p:cNvSpPr>
            <a:spLocks noGrp="1"/>
          </p:cNvSpPr>
          <p:nvPr>
            <p:ph type="title"/>
          </p:nvPr>
        </p:nvSpPr>
        <p:spPr>
          <a:xfrm>
            <a:off x="630936" y="639520"/>
            <a:ext cx="3429000" cy="1719072"/>
          </a:xfrm>
        </p:spPr>
        <p:txBody>
          <a:bodyPr anchor="b">
            <a:normAutofit/>
          </a:bodyPr>
          <a:lstStyle/>
          <a:p>
            <a:r>
              <a:rPr lang="en-US" sz="5400"/>
              <a:t>ERD</a:t>
            </a:r>
          </a:p>
        </p:txBody>
      </p:sp>
      <p:sp>
        <p:nvSpPr>
          <p:cNvPr id="2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581E4C8-2C29-A42D-B3ED-27EA3506E29A}"/>
              </a:ext>
            </a:extLst>
          </p:cNvPr>
          <p:cNvSpPr>
            <a:spLocks noGrp="1"/>
          </p:cNvSpPr>
          <p:nvPr>
            <p:ph idx="1"/>
          </p:nvPr>
        </p:nvSpPr>
        <p:spPr>
          <a:xfrm>
            <a:off x="630936" y="2807208"/>
            <a:ext cx="3429000" cy="3410712"/>
          </a:xfrm>
        </p:spPr>
        <p:txBody>
          <a:bodyPr anchor="t">
            <a:normAutofit/>
          </a:bodyPr>
          <a:lstStyle/>
          <a:p>
            <a:pPr marL="0" indent="0">
              <a:buNone/>
            </a:pPr>
            <a:r>
              <a:rPr lang="en-US" sz="1700">
                <a:cs typeface="Segoe UI Light"/>
              </a:rPr>
              <a:t>Initially, there were group discussions on how to implement the ERD. While thinking about real-world applications and how they would dynamically change, we had a complex design that kept growing due to the different scenarios that would come up due to the nature of the business. After further thought, we agreed on a more efficient, straightforward approach focusing more on the clients and the trips themselves. By doing so, we came up with this simpler version</a:t>
            </a:r>
            <a:endParaRPr lang="en-US" sz="1700"/>
          </a:p>
        </p:txBody>
      </p:sp>
      <p:pic>
        <p:nvPicPr>
          <p:cNvPr id="5" name="Picture 4" descr="A diagram of a company&#10;&#10;Description automatically generated">
            <a:extLst>
              <a:ext uri="{FF2B5EF4-FFF2-40B4-BE49-F238E27FC236}">
                <a16:creationId xmlns:a16="http://schemas.microsoft.com/office/drawing/2014/main" id="{56B465E2-87DA-586A-11C3-DE2FA6F3F04C}"/>
              </a:ext>
            </a:extLst>
          </p:cNvPr>
          <p:cNvPicPr>
            <a:picLocks noChangeAspect="1"/>
          </p:cNvPicPr>
          <p:nvPr/>
        </p:nvPicPr>
        <p:blipFill>
          <a:blip r:embed="rId2"/>
          <a:stretch>
            <a:fillRect/>
          </a:stretch>
        </p:blipFill>
        <p:spPr>
          <a:xfrm>
            <a:off x="4654296" y="727920"/>
            <a:ext cx="6903720" cy="5402160"/>
          </a:xfrm>
          <a:prstGeom prst="rect">
            <a:avLst/>
          </a:prstGeom>
        </p:spPr>
      </p:pic>
    </p:spTree>
    <p:extLst>
      <p:ext uri="{BB962C8B-B14F-4D97-AF65-F5344CB8AC3E}">
        <p14:creationId xmlns:p14="http://schemas.microsoft.com/office/powerpoint/2010/main" val="2903174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3">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F10561-1342-AF22-3E84-32B4A2699889}"/>
              </a:ext>
            </a:extLst>
          </p:cNvPr>
          <p:cNvSpPr>
            <a:spLocks noGrp="1"/>
          </p:cNvSpPr>
          <p:nvPr>
            <p:ph type="title"/>
          </p:nvPr>
        </p:nvSpPr>
        <p:spPr>
          <a:xfrm>
            <a:off x="572493" y="238539"/>
            <a:ext cx="11018520" cy="1434415"/>
          </a:xfrm>
        </p:spPr>
        <p:txBody>
          <a:bodyPr anchor="b">
            <a:normAutofit/>
          </a:bodyPr>
          <a:lstStyle/>
          <a:p>
            <a:r>
              <a:rPr lang="en-US" sz="5400"/>
              <a:t>Equipment Sales Records</a:t>
            </a:r>
          </a:p>
        </p:txBody>
      </p:sp>
      <p:sp>
        <p:nvSpPr>
          <p:cNvPr id="29"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F024055-193B-087E-3294-AE470BC0A3FF}"/>
              </a:ext>
            </a:extLst>
          </p:cNvPr>
          <p:cNvSpPr>
            <a:spLocks noGrp="1"/>
          </p:cNvSpPr>
          <p:nvPr>
            <p:ph idx="1"/>
          </p:nvPr>
        </p:nvSpPr>
        <p:spPr>
          <a:xfrm>
            <a:off x="572493" y="2071316"/>
            <a:ext cx="10600332" cy="2013766"/>
          </a:xfrm>
        </p:spPr>
        <p:txBody>
          <a:bodyPr anchor="t">
            <a:normAutofit/>
          </a:bodyPr>
          <a:lstStyle/>
          <a:p>
            <a:pPr marL="0" indent="0">
              <a:buNone/>
            </a:pPr>
            <a:r>
              <a:rPr lang="en-US" sz="2200" dirty="0">
                <a:ea typeface="+mn-lt"/>
                <a:cs typeface="+mn-lt"/>
              </a:rPr>
              <a:t>This record provides an intriguing snapshot of equipment sales, revealing purchase and rental sales figures. The total purchase sales amount to an impressive $655.88, showcasing the popularity and demand for equipment purchases. Meanwhile, the rental sales show a notable $206.98, indicating a secondary revenue stream and the value customers place on temporary equipment use. </a:t>
            </a:r>
            <a:endParaRPr lang="en-US" sz="2200" dirty="0"/>
          </a:p>
        </p:txBody>
      </p:sp>
      <p:pic>
        <p:nvPicPr>
          <p:cNvPr id="6" name="Picture 5">
            <a:extLst>
              <a:ext uri="{FF2B5EF4-FFF2-40B4-BE49-F238E27FC236}">
                <a16:creationId xmlns:a16="http://schemas.microsoft.com/office/drawing/2014/main" id="{0A4F80D5-9E92-E7FF-AC5C-EA4DBDFAF51A}"/>
              </a:ext>
            </a:extLst>
          </p:cNvPr>
          <p:cNvPicPr>
            <a:picLocks noChangeAspect="1"/>
          </p:cNvPicPr>
          <p:nvPr/>
        </p:nvPicPr>
        <p:blipFill>
          <a:blip r:embed="rId2"/>
          <a:stretch>
            <a:fillRect/>
          </a:stretch>
        </p:blipFill>
        <p:spPr>
          <a:xfrm>
            <a:off x="1640008" y="4242434"/>
            <a:ext cx="8911984" cy="2013765"/>
          </a:xfrm>
          <a:prstGeom prst="rect">
            <a:avLst/>
          </a:prstGeom>
        </p:spPr>
      </p:pic>
    </p:spTree>
    <p:extLst>
      <p:ext uri="{BB962C8B-B14F-4D97-AF65-F5344CB8AC3E}">
        <p14:creationId xmlns:p14="http://schemas.microsoft.com/office/powerpoint/2010/main" val="1587542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2">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F10561-1342-AF22-3E84-32B4A2699889}"/>
              </a:ext>
            </a:extLst>
          </p:cNvPr>
          <p:cNvSpPr>
            <a:spLocks noGrp="1"/>
          </p:cNvSpPr>
          <p:nvPr>
            <p:ph type="title"/>
          </p:nvPr>
        </p:nvSpPr>
        <p:spPr>
          <a:xfrm>
            <a:off x="630936" y="640080"/>
            <a:ext cx="4818888" cy="1481328"/>
          </a:xfrm>
        </p:spPr>
        <p:txBody>
          <a:bodyPr anchor="b">
            <a:normAutofit/>
          </a:bodyPr>
          <a:lstStyle/>
          <a:p>
            <a:r>
              <a:rPr lang="en-US" sz="5400">
                <a:ea typeface="+mn-lt"/>
                <a:cs typeface="+mn-lt"/>
              </a:rPr>
              <a:t>Trek Records</a:t>
            </a:r>
            <a:endParaRPr lang="en-US" sz="5400">
              <a:cs typeface="Segoe UI Light"/>
            </a:endParaRPr>
          </a:p>
        </p:txBody>
      </p:sp>
      <p:sp>
        <p:nvSpPr>
          <p:cNvPr id="38"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F024055-193B-087E-3294-AE470BC0A3FF}"/>
              </a:ext>
            </a:extLst>
          </p:cNvPr>
          <p:cNvSpPr>
            <a:spLocks noGrp="1"/>
          </p:cNvSpPr>
          <p:nvPr>
            <p:ph idx="1"/>
          </p:nvPr>
        </p:nvSpPr>
        <p:spPr>
          <a:xfrm>
            <a:off x="630936" y="2660904"/>
            <a:ext cx="4818888" cy="3547872"/>
          </a:xfrm>
        </p:spPr>
        <p:txBody>
          <a:bodyPr anchor="t">
            <a:normAutofit/>
          </a:bodyPr>
          <a:lstStyle/>
          <a:p>
            <a:pPr marL="0" indent="0">
              <a:buNone/>
            </a:pPr>
            <a:r>
              <a:rPr lang="en-US" sz="1500" dirty="0">
                <a:cs typeface="Segoe UI Light"/>
              </a:rPr>
              <a:t>This collection of records represents a diverse range of expeditions and locations with numerous dates that clients can attend for their trips. These trips offer unique adventures in Europe, Asia, and Africa. We have had two clients traverse the Cares trail on 7/12/23 and a solitary journey along the Via </a:t>
            </a:r>
            <a:r>
              <a:rPr lang="en-US" sz="1500" dirty="0" err="1">
                <a:cs typeface="Segoe UI Light"/>
              </a:rPr>
              <a:t>Francigena</a:t>
            </a:r>
            <a:r>
              <a:rPr lang="en-US" sz="1500" dirty="0">
                <a:cs typeface="Segoe UI Light"/>
              </a:rPr>
              <a:t> on 3/5/23 with one client. One client ventured into the majestic Dragon Crest Mountain in Asia on 6/25/23. Three clients explored the historic Mt. Sinai Trail on 8/3/23, and the upcoming Giza Trail expedition in Africa on 6/10/24 will enthrall a single participant. The results provide an outlook of how European and African trips tend to be more popular than in Asia. Three clients have traveled in Europe, and four clients will travel in Africa thus far, making a grand total of 7 trips between the two!</a:t>
            </a:r>
            <a:endParaRPr lang="en-US" sz="1500" dirty="0"/>
          </a:p>
        </p:txBody>
      </p:sp>
      <p:pic>
        <p:nvPicPr>
          <p:cNvPr id="5" name="Picture 2" descr="A screenshot of a computer&#10;&#10;Description automatically generated">
            <a:extLst>
              <a:ext uri="{FF2B5EF4-FFF2-40B4-BE49-F238E27FC236}">
                <a16:creationId xmlns:a16="http://schemas.microsoft.com/office/drawing/2014/main" id="{318B10F1-0C4F-02CA-FBA3-A44F8F9A7235}"/>
              </a:ext>
            </a:extLst>
          </p:cNvPr>
          <p:cNvPicPr>
            <a:picLocks noChangeAspect="1"/>
          </p:cNvPicPr>
          <p:nvPr/>
        </p:nvPicPr>
        <p:blipFill rotWithShape="1">
          <a:blip r:embed="rId2"/>
          <a:srcRect l="4157" t="30141" r="80693" b="17363"/>
          <a:stretch/>
        </p:blipFill>
        <p:spPr>
          <a:xfrm>
            <a:off x="7397662" y="640080"/>
            <a:ext cx="2861740" cy="5577840"/>
          </a:xfrm>
          <a:prstGeom prst="rect">
            <a:avLst/>
          </a:prstGeom>
        </p:spPr>
      </p:pic>
    </p:spTree>
    <p:extLst>
      <p:ext uri="{BB962C8B-B14F-4D97-AF65-F5344CB8AC3E}">
        <p14:creationId xmlns:p14="http://schemas.microsoft.com/office/powerpoint/2010/main" val="3614557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F10561-1342-AF22-3E84-32B4A2699889}"/>
              </a:ext>
            </a:extLst>
          </p:cNvPr>
          <p:cNvSpPr>
            <a:spLocks noGrp="1"/>
          </p:cNvSpPr>
          <p:nvPr>
            <p:ph type="title"/>
          </p:nvPr>
        </p:nvSpPr>
        <p:spPr>
          <a:xfrm>
            <a:off x="630936" y="639520"/>
            <a:ext cx="3429000" cy="1719072"/>
          </a:xfrm>
        </p:spPr>
        <p:txBody>
          <a:bodyPr anchor="b">
            <a:normAutofit/>
          </a:bodyPr>
          <a:lstStyle/>
          <a:p>
            <a:r>
              <a:rPr lang="en-US" sz="3800" b="1">
                <a:ea typeface="+mn-lt"/>
                <a:cs typeface="+mn-lt"/>
              </a:rPr>
              <a:t>Expired Equpment Records</a:t>
            </a:r>
            <a:endParaRPr lang="en-US" sz="3800" b="1">
              <a:cs typeface="Segoe UI Light"/>
            </a:endParaRPr>
          </a:p>
        </p:txBody>
      </p:sp>
      <p:sp>
        <p:nvSpPr>
          <p:cNvPr id="3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F024055-193B-087E-3294-AE470BC0A3FF}"/>
              </a:ext>
            </a:extLst>
          </p:cNvPr>
          <p:cNvSpPr>
            <a:spLocks noGrp="1"/>
          </p:cNvSpPr>
          <p:nvPr>
            <p:ph idx="1"/>
          </p:nvPr>
        </p:nvSpPr>
        <p:spPr>
          <a:xfrm>
            <a:off x="630936" y="2807208"/>
            <a:ext cx="3429000" cy="3410712"/>
          </a:xfrm>
        </p:spPr>
        <p:txBody>
          <a:bodyPr anchor="t">
            <a:normAutofit/>
          </a:bodyPr>
          <a:lstStyle/>
          <a:p>
            <a:pPr marL="0" indent="0">
              <a:buNone/>
            </a:pPr>
            <a:r>
              <a:rPr lang="en-US" sz="1500" dirty="0">
                <a:ea typeface="+mn-lt"/>
                <a:cs typeface="+mn-lt"/>
              </a:rPr>
              <a:t>Our expired equipment collection shows a variety of products that have reached the end of their useful life. The equipment that is available to rent or purchase is regularly inspected. Equipment inspections ensure they are in excellent condition. The first item, a Lantern, was restocked on May 15, 2016, and has expired. The second item, a GPS, restock date is listed as July 26, 2006, and has lapsed. Lastly, we have a Tent, which was restocked on November 7, 2010, and has now reached its expiration date. These records help prompt us to renew and replenish the inventory to meet future needs.</a:t>
            </a:r>
            <a:endParaRPr lang="en-US" sz="1500" dirty="0"/>
          </a:p>
        </p:txBody>
      </p:sp>
      <p:pic>
        <p:nvPicPr>
          <p:cNvPr id="6" name="Picture 5">
            <a:extLst>
              <a:ext uri="{FF2B5EF4-FFF2-40B4-BE49-F238E27FC236}">
                <a16:creationId xmlns:a16="http://schemas.microsoft.com/office/drawing/2014/main" id="{12A1A3D6-2E95-258D-94D8-4375F103BABB}"/>
              </a:ext>
            </a:extLst>
          </p:cNvPr>
          <p:cNvPicPr>
            <a:picLocks noChangeAspect="1"/>
          </p:cNvPicPr>
          <p:nvPr/>
        </p:nvPicPr>
        <p:blipFill>
          <a:blip r:embed="rId2"/>
          <a:stretch>
            <a:fillRect/>
          </a:stretch>
        </p:blipFill>
        <p:spPr>
          <a:xfrm>
            <a:off x="4654296" y="1127761"/>
            <a:ext cx="6903720" cy="4602478"/>
          </a:xfrm>
          <a:prstGeom prst="rect">
            <a:avLst/>
          </a:prstGeom>
        </p:spPr>
      </p:pic>
    </p:spTree>
    <p:extLst>
      <p:ext uri="{BB962C8B-B14F-4D97-AF65-F5344CB8AC3E}">
        <p14:creationId xmlns:p14="http://schemas.microsoft.com/office/powerpoint/2010/main" val="37307208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3" descr="High mountains">
            <a:extLst>
              <a:ext uri="{FF2B5EF4-FFF2-40B4-BE49-F238E27FC236}">
                <a16:creationId xmlns:a16="http://schemas.microsoft.com/office/drawing/2014/main" id="{CCAC9D54-653A-7E54-4699-4590BAB4EBD8}"/>
              </a:ext>
            </a:extLst>
          </p:cNvPr>
          <p:cNvPicPr>
            <a:picLocks noChangeAspect="1"/>
          </p:cNvPicPr>
          <p:nvPr/>
        </p:nvPicPr>
        <p:blipFill rotWithShape="1">
          <a:blip r:embed="rId2">
            <a:alphaModFix amt="60000"/>
          </a:blip>
          <a:srcRect t="9852" b="5879"/>
          <a:stretch/>
        </p:blipFill>
        <p:spPr>
          <a:xfrm>
            <a:off x="20" y="10"/>
            <a:ext cx="12191979" cy="6857990"/>
          </a:xfrm>
          <a:prstGeom prst="rect">
            <a:avLst/>
          </a:prstGeom>
        </p:spPr>
      </p:pic>
      <p:sp>
        <p:nvSpPr>
          <p:cNvPr id="2" name="Title 1">
            <a:extLst>
              <a:ext uri="{FF2B5EF4-FFF2-40B4-BE49-F238E27FC236}">
                <a16:creationId xmlns:a16="http://schemas.microsoft.com/office/drawing/2014/main" id="{BEF28F3A-1879-95FF-339C-E6BF418590FE}"/>
              </a:ext>
            </a:extLst>
          </p:cNvPr>
          <p:cNvSpPr>
            <a:spLocks noGrp="1"/>
          </p:cNvSpPr>
          <p:nvPr>
            <p:ph type="title"/>
          </p:nvPr>
        </p:nvSpPr>
        <p:spPr>
          <a:xfrm>
            <a:off x="1198181" y="728906"/>
            <a:ext cx="9792471" cy="2057037"/>
          </a:xfrm>
        </p:spPr>
        <p:txBody>
          <a:bodyPr>
            <a:normAutofit/>
          </a:bodyPr>
          <a:lstStyle/>
          <a:p>
            <a:r>
              <a:rPr lang="en-US">
                <a:solidFill>
                  <a:srgbClr val="FFFFFF"/>
                </a:solidFill>
              </a:rPr>
              <a:t>Assumptions</a:t>
            </a:r>
          </a:p>
        </p:txBody>
      </p:sp>
      <p:sp>
        <p:nvSpPr>
          <p:cNvPr id="3" name="Content Placeholder 2">
            <a:extLst>
              <a:ext uri="{FF2B5EF4-FFF2-40B4-BE49-F238E27FC236}">
                <a16:creationId xmlns:a16="http://schemas.microsoft.com/office/drawing/2014/main" id="{180D218E-A49C-586B-8658-C08DD0AF4F25}"/>
              </a:ext>
            </a:extLst>
          </p:cNvPr>
          <p:cNvSpPr>
            <a:spLocks noGrp="1"/>
          </p:cNvSpPr>
          <p:nvPr>
            <p:ph idx="1"/>
          </p:nvPr>
        </p:nvSpPr>
        <p:spPr>
          <a:xfrm>
            <a:off x="1198181" y="2957665"/>
            <a:ext cx="9792471" cy="3171423"/>
          </a:xfrm>
        </p:spPr>
        <p:txBody>
          <a:bodyPr>
            <a:normAutofit/>
          </a:bodyPr>
          <a:lstStyle/>
          <a:p>
            <a:r>
              <a:rPr lang="en-US" sz="2000">
                <a:solidFill>
                  <a:srgbClr val="FFFFFF"/>
                </a:solidFill>
              </a:rPr>
              <a:t>All equipment is used according to ‘first in, first out’. </a:t>
            </a:r>
          </a:p>
          <a:p>
            <a:r>
              <a:rPr lang="en-US" sz="2000">
                <a:solidFill>
                  <a:srgbClr val="FFFFFF"/>
                </a:solidFill>
              </a:rPr>
              <a:t>Since there are two guides, there can only be two trips at a time.</a:t>
            </a:r>
          </a:p>
          <a:p>
            <a:r>
              <a:rPr lang="en-US" sz="2000">
                <a:solidFill>
                  <a:srgbClr val="FFFFFF"/>
                </a:solidFill>
              </a:rPr>
              <a:t>Old equipment must be replaced by new equipment.</a:t>
            </a:r>
          </a:p>
          <a:p>
            <a:r>
              <a:rPr lang="en-US" sz="2000">
                <a:solidFill>
                  <a:srgbClr val="FFFFFF"/>
                </a:solidFill>
              </a:rPr>
              <a:t>Clients can choose to rent or purchase equipment.</a:t>
            </a:r>
          </a:p>
          <a:p>
            <a:r>
              <a:rPr lang="en-US" sz="2000">
                <a:solidFill>
                  <a:srgbClr val="FFFFFF"/>
                </a:solidFill>
              </a:rPr>
              <a:t>Past trips are saved for users to track potential sales.</a:t>
            </a:r>
          </a:p>
          <a:p>
            <a:endParaRPr lang="en-US" sz="2000">
              <a:solidFill>
                <a:srgbClr val="FFFFFF"/>
              </a:solidFill>
            </a:endParaRPr>
          </a:p>
        </p:txBody>
      </p:sp>
    </p:spTree>
    <p:extLst>
      <p:ext uri="{BB962C8B-B14F-4D97-AF65-F5344CB8AC3E}">
        <p14:creationId xmlns:p14="http://schemas.microsoft.com/office/powerpoint/2010/main" val="24872625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615</Words>
  <Application>Microsoft Office PowerPoint</Application>
  <PresentationFormat>Widescreen</PresentationFormat>
  <Paragraphs>20</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Outland Adventures</vt:lpstr>
      <vt:lpstr>Juan Taylor Michelle Choe Chris Kaiser Estiven Hernandez Julia Gonzalez</vt:lpstr>
      <vt:lpstr>Case Study Summary</vt:lpstr>
      <vt:lpstr>ERD</vt:lpstr>
      <vt:lpstr>Equipment Sales Records</vt:lpstr>
      <vt:lpstr>Trek Records</vt:lpstr>
      <vt:lpstr>Expired Equpment Records</vt:lpstr>
      <vt:lpstr>Assumptions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Outland Adventures</dc:title>
  <dc:creator>Dejuan Taylor</dc:creator>
  <cp:lastModifiedBy>Dejuan Taylor</cp:lastModifiedBy>
  <cp:revision>8</cp:revision>
  <dcterms:created xsi:type="dcterms:W3CDTF">2023-07-19T15:34:37Z</dcterms:created>
  <dcterms:modified xsi:type="dcterms:W3CDTF">2023-07-19T17:16:12Z</dcterms:modified>
</cp:coreProperties>
</file>

<file path=docProps/thumbnail.jpeg>
</file>